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43"/>
  </p:notesMasterIdLst>
  <p:sldIdLst>
    <p:sldId id="256" r:id="rId2"/>
    <p:sldId id="258" r:id="rId3"/>
    <p:sldId id="259" r:id="rId4"/>
    <p:sldId id="736" r:id="rId5"/>
    <p:sldId id="755" r:id="rId6"/>
    <p:sldId id="313" r:id="rId7"/>
    <p:sldId id="279" r:id="rId8"/>
    <p:sldId id="280" r:id="rId9"/>
    <p:sldId id="310" r:id="rId10"/>
    <p:sldId id="504" r:id="rId11"/>
    <p:sldId id="637" r:id="rId12"/>
    <p:sldId id="281" r:id="rId13"/>
    <p:sldId id="282" r:id="rId14"/>
    <p:sldId id="283" r:id="rId15"/>
    <p:sldId id="506" r:id="rId16"/>
    <p:sldId id="284" r:id="rId17"/>
    <p:sldId id="638" r:id="rId18"/>
    <p:sldId id="285" r:id="rId19"/>
    <p:sldId id="756" r:id="rId20"/>
    <p:sldId id="286" r:id="rId21"/>
    <p:sldId id="507" r:id="rId22"/>
    <p:sldId id="314" r:id="rId23"/>
    <p:sldId id="287" r:id="rId24"/>
    <p:sldId id="409" r:id="rId25"/>
    <p:sldId id="757" r:id="rId26"/>
    <p:sldId id="758" r:id="rId27"/>
    <p:sldId id="803" r:id="rId28"/>
    <p:sldId id="804" r:id="rId29"/>
    <p:sldId id="316" r:id="rId30"/>
    <p:sldId id="317" r:id="rId31"/>
    <p:sldId id="318" r:id="rId32"/>
    <p:sldId id="319" r:id="rId33"/>
    <p:sldId id="320" r:id="rId34"/>
    <p:sldId id="321" r:id="rId35"/>
    <p:sldId id="824" r:id="rId36"/>
    <p:sldId id="793" r:id="rId37"/>
    <p:sldId id="798" r:id="rId38"/>
    <p:sldId id="799" r:id="rId39"/>
    <p:sldId id="823" r:id="rId40"/>
    <p:sldId id="794" r:id="rId41"/>
    <p:sldId id="795" r:id="rId42"/>
    <p:sldId id="796" r:id="rId43"/>
    <p:sldId id="797" r:id="rId44"/>
    <p:sldId id="800" r:id="rId45"/>
    <p:sldId id="801" r:id="rId46"/>
    <p:sldId id="802" r:id="rId47"/>
    <p:sldId id="822" r:id="rId48"/>
    <p:sldId id="299" r:id="rId49"/>
    <p:sldId id="790" r:id="rId50"/>
    <p:sldId id="305" r:id="rId51"/>
    <p:sldId id="303" r:id="rId52"/>
    <p:sldId id="816" r:id="rId53"/>
    <p:sldId id="818" r:id="rId54"/>
    <p:sldId id="821" r:id="rId55"/>
    <p:sldId id="466" r:id="rId56"/>
    <p:sldId id="467" r:id="rId57"/>
    <p:sldId id="593" r:id="rId58"/>
    <p:sldId id="604" r:id="rId59"/>
    <p:sldId id="616" r:id="rId60"/>
    <p:sldId id="607" r:id="rId61"/>
    <p:sldId id="608" r:id="rId62"/>
    <p:sldId id="605" r:id="rId63"/>
    <p:sldId id="606" r:id="rId64"/>
    <p:sldId id="609" r:id="rId65"/>
    <p:sldId id="738" r:id="rId66"/>
    <p:sldId id="611" r:id="rId67"/>
    <p:sldId id="613" r:id="rId68"/>
    <p:sldId id="612" r:id="rId69"/>
    <p:sldId id="614" r:id="rId70"/>
    <p:sldId id="791" r:id="rId71"/>
    <p:sldId id="615" r:id="rId72"/>
    <p:sldId id="617" r:id="rId73"/>
    <p:sldId id="621" r:id="rId74"/>
    <p:sldId id="598" r:id="rId75"/>
    <p:sldId id="792" r:id="rId76"/>
    <p:sldId id="825" r:id="rId77"/>
    <p:sldId id="827" r:id="rId78"/>
    <p:sldId id="828" r:id="rId79"/>
    <p:sldId id="826" r:id="rId80"/>
    <p:sldId id="829" r:id="rId81"/>
    <p:sldId id="830" r:id="rId82"/>
    <p:sldId id="618" r:id="rId83"/>
    <p:sldId id="599" r:id="rId84"/>
    <p:sldId id="619" r:id="rId85"/>
    <p:sldId id="620" r:id="rId86"/>
    <p:sldId id="601" r:id="rId87"/>
    <p:sldId id="805" r:id="rId88"/>
    <p:sldId id="806" r:id="rId89"/>
    <p:sldId id="807" r:id="rId90"/>
    <p:sldId id="808" r:id="rId91"/>
    <p:sldId id="809" r:id="rId92"/>
    <p:sldId id="810" r:id="rId93"/>
    <p:sldId id="811" r:id="rId94"/>
    <p:sldId id="812" r:id="rId95"/>
    <p:sldId id="831" r:id="rId96"/>
    <p:sldId id="832" r:id="rId97"/>
    <p:sldId id="813" r:id="rId98"/>
    <p:sldId id="814" r:id="rId99"/>
    <p:sldId id="815" r:id="rId100"/>
    <p:sldId id="833" r:id="rId101"/>
    <p:sldId id="834" r:id="rId102"/>
    <p:sldId id="835" r:id="rId103"/>
    <p:sldId id="836" r:id="rId104"/>
    <p:sldId id="455" r:id="rId105"/>
    <p:sldId id="430" r:id="rId106"/>
    <p:sldId id="431" r:id="rId107"/>
    <p:sldId id="432" r:id="rId108"/>
    <p:sldId id="433" r:id="rId109"/>
    <p:sldId id="434" r:id="rId110"/>
    <p:sldId id="435" r:id="rId111"/>
    <p:sldId id="436" r:id="rId112"/>
    <p:sldId id="437" r:id="rId113"/>
    <p:sldId id="451" r:id="rId114"/>
    <p:sldId id="438" r:id="rId115"/>
    <p:sldId id="442" r:id="rId116"/>
    <p:sldId id="460" r:id="rId117"/>
    <p:sldId id="440" r:id="rId118"/>
    <p:sldId id="443" r:id="rId119"/>
    <p:sldId id="444" r:id="rId120"/>
    <p:sldId id="445" r:id="rId121"/>
    <p:sldId id="441" r:id="rId122"/>
    <p:sldId id="446" r:id="rId123"/>
    <p:sldId id="447" r:id="rId124"/>
    <p:sldId id="448" r:id="rId125"/>
    <p:sldId id="453" r:id="rId126"/>
    <p:sldId id="452" r:id="rId127"/>
    <p:sldId id="459" r:id="rId128"/>
    <p:sldId id="461" r:id="rId129"/>
    <p:sldId id="462" r:id="rId130"/>
    <p:sldId id="463" r:id="rId131"/>
    <p:sldId id="464" r:id="rId132"/>
    <p:sldId id="465" r:id="rId133"/>
    <p:sldId id="450" r:id="rId134"/>
    <p:sldId id="456" r:id="rId135"/>
    <p:sldId id="457" r:id="rId136"/>
    <p:sldId id="458" r:id="rId137"/>
    <p:sldId id="410" r:id="rId138"/>
    <p:sldId id="411" r:id="rId139"/>
    <p:sldId id="412" r:id="rId140"/>
    <p:sldId id="413" r:id="rId141"/>
    <p:sldId id="414" r:id="rId1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7"/>
    <p:restoredTop sz="86404"/>
  </p:normalViewPr>
  <p:slideViewPr>
    <p:cSldViewPr snapToGrid="0" snapToObjects="1">
      <p:cViewPr varScale="1">
        <p:scale>
          <a:sx n="101" d="100"/>
          <a:sy n="101" d="100"/>
        </p:scale>
        <p:origin x="1512" y="76"/>
      </p:cViewPr>
      <p:guideLst/>
    </p:cSldViewPr>
  </p:slideViewPr>
  <p:outlineViewPr>
    <p:cViewPr>
      <p:scale>
        <a:sx n="33" d="100"/>
        <a:sy n="33" d="100"/>
      </p:scale>
      <p:origin x="0" y="-1862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344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044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21CA-1294-2541-8F44-F9714453142F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4E3B8-9501-534D-B4BA-9171BEEE9F75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618A-F809-7B44-AEA3-6A9329C03AA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7D1A-CEAF-004D-B8D5-8A44A3572E2C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A484-832D-7B48-B11D-D722006B4E91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C816-AF7B-664E-9F2A-09D8C27DADEB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A90F-471B-784F-A824-E49A0E77BBA1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5798-8896-0042-AD3F-8818EC06A455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FC61-9100-0647-8DA8-17F03AEE122C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3282-6CD4-8B4D-AC7E-B93D67A954AD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67C8-11C9-7543-966A-6CC4E19BF526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AEE1A-7F39-2E4E-90DB-E50C46684B8E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35.229.56.49:30062/swagger-ui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52627">
              <a:defRPr sz="7128"/>
            </a:pPr>
            <a:r>
              <a:rPr lang="zh-TW" altLang="en-US" dirty="0"/>
              <a:t>台灣大哥大</a:t>
            </a:r>
            <a:r>
              <a:rPr lang="en-US" altLang="zh-TW" dirty="0"/>
              <a:t> </a:t>
            </a:r>
            <a:r>
              <a:rPr lang="en-US" dirty="0"/>
              <a:t>DevOps</a:t>
            </a:r>
            <a:r>
              <a:rPr lang="zh-TW" altLang="en-US" dirty="0"/>
              <a:t>進階</a:t>
            </a:r>
            <a:r>
              <a:rPr lang="en-US" altLang="zh-TW" dirty="0"/>
              <a:t>16</a:t>
            </a:r>
            <a:r>
              <a:rPr lang="zh-TW" altLang="en-US" dirty="0"/>
              <a:t>小時課程</a:t>
            </a:r>
            <a:r>
              <a:rPr lang="en-US" altLang="zh-TW" dirty="0"/>
              <a:t> – Helm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/>
              <a:t>Argo CD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/>
              <a:t>flask-cd-repository</a:t>
            </a:r>
            <a:r>
              <a:rPr lang="zh-TW" altLang="en-US" dirty="0" smtClean="0"/>
              <a:t>專案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08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</a:t>
            </a:r>
            <a:r>
              <a:rPr dirty="0" err="1" smtClean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lang="en-US" dirty="0" err="1" smtClean="0">
                <a:sym typeface="Helvetica"/>
              </a:rPr>
              <a:t>Repo</a:t>
            </a:r>
            <a:r>
              <a:rPr lang="en-US" dirty="0" smtClean="0">
                <a:sym typeface="Helvetica"/>
              </a:rPr>
              <a:t> by</a:t>
            </a:r>
            <a:r>
              <a:rPr dirty="0" smtClean="0"/>
              <a:t> </a:t>
            </a:r>
            <a:r>
              <a:rPr dirty="0"/>
              <a:t>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84121867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970224" y="1483917"/>
            <a:ext cx="52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https://github.com/demoyuw/flask-cd-repository.git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700" y="2011115"/>
            <a:ext cx="8326083" cy="452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14717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68" y="1493520"/>
            <a:ext cx="1005980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49119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443E4CD-0F10-E007-93DC-8DBEE154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GitOps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87D8F48-117A-C5A9-671F-C73A52A6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git</a:t>
            </a:r>
            <a:r>
              <a:rPr lang="zh-TW" altLang="en-US" dirty="0"/>
              <a:t>來管理應用服務配置與基礎設施</a:t>
            </a:r>
            <a:endParaRPr lang="en-US" altLang="zh-TW" dirty="0"/>
          </a:p>
          <a:p>
            <a:r>
              <a:rPr lang="zh-TW" altLang="en-US" dirty="0"/>
              <a:t>所有對應用服務調整皆從</a:t>
            </a:r>
            <a:r>
              <a:rPr lang="en-US" altLang="zh-TW" dirty="0"/>
              <a:t>git</a:t>
            </a:r>
            <a:r>
              <a:rPr lang="zh-TW" altLang="en-US" dirty="0"/>
              <a:t>來進行</a:t>
            </a:r>
            <a:endParaRPr lang="en-US" altLang="zh-TW" dirty="0"/>
          </a:p>
          <a:p>
            <a:r>
              <a:rPr lang="zh-TW" altLang="en-US" dirty="0"/>
              <a:t>任何人應避免直接對基礎設施</a:t>
            </a:r>
            <a:r>
              <a:rPr lang="en-US" altLang="zh-TW" dirty="0"/>
              <a:t>(Kubernetes)</a:t>
            </a:r>
            <a:r>
              <a:rPr lang="zh-TW" altLang="en-US" dirty="0"/>
              <a:t>進行</a:t>
            </a:r>
            <a:r>
              <a:rPr lang="zh-TW" altLang="en-US"/>
              <a:t>手動操作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9321F8-BCE6-654A-5BF6-74CF79D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86893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737837-0325-48E4-47D4-081A3EDA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Argo CD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7E039F-6818-2B36-D58D-AF07E233B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5FC612-0E01-FD25-C6CA-99C9765B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67669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0522B94-0D1D-CEC0-A8F6-BFB81553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2FDC2-62F8-8E6D-E96F-E833F81A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namespace </a:t>
            </a:r>
            <a:r>
              <a:rPr lang="en-US" altLang="zh-TW" dirty="0" err="1"/>
              <a:t>argocd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-n </a:t>
            </a:r>
            <a:r>
              <a:rPr lang="en-US" altLang="zh-TW" dirty="0" err="1"/>
              <a:t>argocd</a:t>
            </a:r>
            <a:r>
              <a:rPr lang="en-US" altLang="zh-TW" dirty="0"/>
              <a:t> -f https://</a:t>
            </a:r>
            <a:r>
              <a:rPr lang="en-US" altLang="zh-TW" dirty="0" err="1"/>
              <a:t>raw.githubusercontent.com</a:t>
            </a:r>
            <a:r>
              <a:rPr lang="en-US" altLang="zh-TW" dirty="0"/>
              <a:t>/</a:t>
            </a:r>
            <a:r>
              <a:rPr lang="en-US" altLang="zh-TW" dirty="0" err="1"/>
              <a:t>argoproj</a:t>
            </a:r>
            <a:r>
              <a:rPr lang="en-US" altLang="zh-TW" dirty="0"/>
              <a:t>/</a:t>
            </a:r>
            <a:r>
              <a:rPr lang="en-US" altLang="zh-TW" dirty="0" err="1"/>
              <a:t>argo</a:t>
            </a:r>
            <a:r>
              <a:rPr lang="en-US" altLang="zh-TW" dirty="0"/>
              <a:t>-cd/stable/manifests/</a:t>
            </a:r>
            <a:r>
              <a:rPr lang="en-US" altLang="zh-TW" dirty="0" err="1"/>
              <a:t>install.yaml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0486B4-26DF-F41D-69B2-76FF3AA0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814"/>
            <a:ext cx="9893300" cy="660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7CE6F8-2B1C-A0E8-F39E-F3A477E4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9376"/>
            <a:ext cx="12192000" cy="213064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B060D8-243F-3545-DDEC-EFF141A1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96411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8BB0-0C89-B64B-878A-7738C9C8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DC7FC9-806F-48FE-445F-08A24BE0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735" y="1825625"/>
            <a:ext cx="645653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C7A282-4E2C-CD28-7FE1-8EE9DC2D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76305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A1FE8-52F0-11A4-038F-F2A8AE08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3" y="50006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Change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type, From </a:t>
            </a:r>
            <a:r>
              <a:rPr kumimoji="1" lang="en-US" altLang="zh-TW" dirty="0" err="1"/>
              <a:t>ClusterIP</a:t>
            </a:r>
            <a:r>
              <a:rPr kumimoji="1" lang="en-US" altLang="zh-TW" dirty="0"/>
              <a:t> to </a:t>
            </a:r>
            <a:r>
              <a:rPr kumimoji="1" lang="en-US" altLang="zh-TW" dirty="0" err="1"/>
              <a:t>NodePort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6100B-D043-C93D-003A-CDA41D5C5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edit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586744-27B3-8C97-2AFA-495815D8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41" y="1414942"/>
            <a:ext cx="3819856" cy="539505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B381F7-3D25-CCDD-8D91-CC5AD283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81053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BCC08-4523-19D2-2D3C-64BC6C69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7F8C01-0E87-99AE-EE89-84EABF8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svc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30908B-6579-EECA-C58D-DABCE2896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468"/>
            <a:ext cx="12192000" cy="242715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3C8F5A-9FDA-8BBA-C3F5-47E49793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197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51679-AACD-1955-4010-F6D22D65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94F890-B18D-DDE0-B88C-40113A7BA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https://{VM2 </a:t>
            </a:r>
            <a:r>
              <a:rPr kumimoji="1" lang="zh-TW" altLang="en-US" dirty="0"/>
              <a:t>外部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}:30062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B25DA6-867B-A4CD-AE69-CB830521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47" y="2603795"/>
            <a:ext cx="7667134" cy="37081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3E61BA-0F61-1FBC-810E-A1DC10E5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60273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A6905-D372-BFDD-6EC1-6CEDE2C1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預設</a:t>
            </a:r>
            <a:r>
              <a:rPr kumimoji="1" lang="en-US" altLang="zh-TW" dirty="0"/>
              <a:t>Username, Password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0FA28-E550-2B0E-ED14-5862E5EBA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Username: admin</a:t>
            </a:r>
          </a:p>
          <a:p>
            <a:r>
              <a:rPr kumimoji="1" lang="en-US" altLang="zh-TW" dirty="0"/>
              <a:t>Password: {secret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-initial-admin-secret}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get 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="{.</a:t>
            </a:r>
            <a:r>
              <a:rPr kumimoji="1" lang="en-US" altLang="zh-TW" dirty="0" err="1"/>
              <a:t>data.password</a:t>
            </a:r>
            <a:r>
              <a:rPr kumimoji="1" lang="en-US" altLang="zh-TW" dirty="0"/>
              <a:t>}" | base64 -d; echo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C99D79-0CD2-9130-C3E6-4193CDB1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896"/>
            <a:ext cx="12192000" cy="3723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0FCBBE-C003-F559-26AE-9660467B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97106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8B1F-D5F3-44F3-3BC6-A4D347F4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Install </a:t>
            </a:r>
            <a:r>
              <a:rPr kumimoji="1" lang="en-US" altLang="zh-TW" dirty="0" err="1" smtClean="0"/>
              <a:t>argocd</a:t>
            </a:r>
            <a:r>
              <a:rPr kumimoji="1" lang="en-US" altLang="zh-TW" dirty="0" smtClean="0"/>
              <a:t>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57412-4FE3-28B5-ED90-5C8CC5E6A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wget</a:t>
            </a:r>
            <a:r>
              <a:rPr kumimoji="1" lang="en-US" altLang="zh-TW" dirty="0"/>
              <a:t> -O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argoproj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</a:t>
            </a:r>
            <a:r>
              <a:rPr kumimoji="1" lang="en-US" altLang="zh-TW" dirty="0"/>
              <a:t>-cd/releases/latest/download/argocd-linux-amd64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2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9557C1-CCDC-06C3-9B1A-BFDA8CFF5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87890"/>
            <a:ext cx="9401666" cy="36004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8CB4AC-3CBA-BD8A-99C5-4FB67603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29622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2D62F-BD72-9541-9FE0-275D7B2F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command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E5AE06-082D-E6D9-4C3B-8F34DF36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更改權限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chmod</a:t>
            </a:r>
            <a:r>
              <a:rPr kumimoji="1" lang="en-US" altLang="zh-TW" dirty="0"/>
              <a:t> +x ~/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mv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/local/bin/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5F7768-69D6-0681-5CE8-9DF21895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10" y="2848662"/>
            <a:ext cx="9055100" cy="1028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1F920D-DECE-5091-F8AC-2D431565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0" y="4761125"/>
            <a:ext cx="9372600" cy="12573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78FFB5-1D1E-B6B7-0D3E-21FD955D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79060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75854-D4E7-FBB7-6D83-905171FA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252004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command </a:t>
            </a:r>
            <a:r>
              <a:rPr kumimoji="1" lang="zh-TW" altLang="en-US" dirty="0"/>
              <a:t>執行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2F388A-98E2-1569-835A-6004FA76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170" y="1816198"/>
            <a:ext cx="901966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CB2DB3-903D-3D36-F80F-FA0E9C92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38491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DB0C0-FA02-2E00-46FF-090D55ED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Command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777DF-066F-44ED-E8AB-E4F0DB0E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argocd</a:t>
            </a:r>
            <a:r>
              <a:rPr kumimoji="1" lang="en-US" altLang="zh-TW" dirty="0"/>
              <a:t> login 35.229.56.49:30062 --username admin --password </a:t>
            </a:r>
            <a:r>
              <a:rPr kumimoji="1" lang="en-US" altLang="zh-TW" dirty="0" err="1"/>
              <a:t>xxxxxx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E673D2-D5CD-1C2C-8517-6D3943CB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0657"/>
            <a:ext cx="12192000" cy="69668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3D19D8-43A1-C445-9338-06CD0040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8271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3E13D-162B-09A7-6500-6EEDB329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860B10-B488-32CB-B643-3CA8FFFD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https://{argo_cd_server_ip}:{argo_cd_port}/swagger-ui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1F5817-45D5-8D40-EC46-D5CF61B9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70" y="2421871"/>
            <a:ext cx="7865097" cy="407100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6A072F-188A-A867-D5BD-7E28AAF8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91953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6D48A-C461-7A95-5E9B-BCA68452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admin password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1CC82D-7372-9CE7-5E98-9D0FBBA39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90" y="1825625"/>
            <a:ext cx="7364419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66F9805-5BC3-C27D-9D8A-FD9EF18F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11286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A97BE-43F8-A2A0-3700-72AA2A46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git repository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AB724B0-9F61-4165-41EF-85DD1B45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4" y="1825625"/>
            <a:ext cx="9400672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C35E63-60D1-7029-AAF0-8420B300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23492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E9930-25D6-568C-9BC7-D1E95C95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https </a:t>
            </a:r>
            <a:r>
              <a:rPr kumimoji="1" lang="zh-TW" altLang="en-US" dirty="0"/>
              <a:t>連線到</a:t>
            </a:r>
            <a:r>
              <a:rPr kumimoji="1" lang="en-US" altLang="zh-TW" dirty="0"/>
              <a:t>GitLab server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40C051-7355-6B32-6A20-286486957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53" y="1825625"/>
            <a:ext cx="989929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CB0F26-CC67-D808-AB3E-6DA3404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772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AB6ECE-3D0C-78FE-71F7-5C5916D2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建立與</a:t>
            </a:r>
            <a:r>
              <a:rPr lang="en-US" altLang="zh-TW" dirty="0"/>
              <a:t> CD project </a:t>
            </a:r>
            <a:r>
              <a:rPr lang="zh-TW" altLang="en-US" dirty="0"/>
              <a:t>連線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893BB1D-0019-0DFC-6BD7-5FE20A6E1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46" y="1825625"/>
            <a:ext cx="4302308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EBAE1D-899A-EA99-F0EE-47629E71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120</a:t>
            </a:fld>
            <a:endParaRPr lang="en-US" altLang="zh-TW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E27BE1A-6D1B-3167-B811-78093DDC3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91482"/>
            <a:ext cx="5181600" cy="34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011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88848-2724-5B09-DF7E-3F05D44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Repository </a:t>
            </a:r>
            <a:r>
              <a:rPr kumimoji="1" lang="zh-TW" altLang="en-US" dirty="0"/>
              <a:t>列表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48CE185-EB63-2476-E409-8A05852E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1"/>
            <a:ext cx="10515600" cy="348274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D75F907-D4C5-FBEF-7405-EFB91542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02828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3F82E-1B06-67D7-BFB1-CDE9DF95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AB42C2-42E1-C0BF-930E-888F57E81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3" y="1825625"/>
            <a:ext cx="838415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773508-C31C-888D-7488-EBF4D992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74745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85F37A3-C7F9-FCFB-4D0A-36210923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EBFC0897-EEE5-558F-ECEA-F536DACCD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76" y="1825625"/>
            <a:ext cx="3644847" cy="4351338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C00C886-BA1F-EE59-A6A1-EB4CC43C8E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4394" y="1825625"/>
            <a:ext cx="2817212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C0B075-FB7A-3677-CECD-1F03148A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17725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BE12ED5B-8614-AA0B-399C-19FF170D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命名與設定資料源頭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184D528-3D4F-60DD-C3FB-A25ECF47C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4262" y="1825625"/>
            <a:ext cx="8103475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4E788F-F5F5-176E-BB4E-BE1E03EE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390205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D1EE-D5B1-0A25-11AA-2E9B0EFF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目的端設定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459CC48-6E32-849A-C792-DE5540D2B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95" y="1825625"/>
            <a:ext cx="995101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F070CF-7B07-748E-794E-7D8343CA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77436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0A185-0BA4-4906-F5C6-A815593F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存取權限設定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C8AFFF-CA9E-150D-BE6A-D42F7525D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103" y="1825625"/>
            <a:ext cx="601179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80ABBD-9801-9157-1DF2-93FA78D2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54928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44395-63A1-8815-B2C9-DDDF8D2B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def-flask app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094FF1-6132-A9AC-F162-BF0DBFDDF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808" y="1825625"/>
            <a:ext cx="794638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9D2D7-5FBF-7217-D9C8-FF87BFBB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01412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E7B94-3F53-5884-087E-17EA8AAF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Destination</a:t>
            </a:r>
            <a:r>
              <a:rPr kumimoji="1" lang="zh-TW" altLang="en-US" dirty="0"/>
              <a:t>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1B01D0-F4EA-A6EC-DB18-65644289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128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93B45B6-3E50-7DBA-C100-023F65055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169" y="1825625"/>
            <a:ext cx="7495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550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5A311-7928-F0EB-0548-55B1F4EA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zh-TW" altLang="en-US" dirty="0"/>
              <a:t> 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BC3AD-75BE-A1C3-12A0-6C8D1ECB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129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C5D0A2F-2DE7-DCF0-5209-C12170F4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616994"/>
            <a:ext cx="9525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6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8248E-BB1C-A43F-C2AD-D8016790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App </a:t>
            </a:r>
            <a:r>
              <a:rPr kumimoji="1" lang="zh-TW" altLang="en-US" dirty="0"/>
              <a:t>列表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697FA61-A018-96E5-5272-1D52A5E6A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598" y="1825625"/>
            <a:ext cx="645880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01792B-9CD7-B5E0-27CB-C9A52BFB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50800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39EDF-4081-2734-811E-21A42882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</a:t>
            </a:r>
            <a:r>
              <a:rPr kumimoji="1" lang="zh-TW" altLang="en-US" dirty="0"/>
              <a:t>圖像化列表資源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27FCD6D-0C23-199E-4088-3CD987CF2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2881"/>
            <a:ext cx="10515600" cy="371682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47661-461F-6E2F-9FBE-F3A7AF92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80054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F5345-94B6-AB64-D2F9-0D901765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Argo cd </a:t>
            </a:r>
            <a:r>
              <a:rPr kumimoji="1" lang="zh-TW" altLang="en-US" dirty="0"/>
              <a:t>所部署的服務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B3BC5DA-58B7-7723-8E4C-BC6BA3EA1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00" y="1825625"/>
            <a:ext cx="671440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5C30FC-AD30-190F-AC58-36CC42B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46793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65C5D23-F413-ABB8-884D-5C7D174E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5A9F118-06D0-02EC-631F-D6A19090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Kubernetes SIG (Special Interest Group)</a:t>
            </a:r>
            <a:r>
              <a:rPr lang="zh-TW" altLang="en-US" dirty="0"/>
              <a:t> 子專案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kubernetes</a:t>
            </a:r>
            <a:r>
              <a:rPr lang="en-US" altLang="zh-TW" dirty="0"/>
              <a:t>-sigs/</a:t>
            </a:r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A7C137-5B7F-3464-96B2-3580635A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68024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9AF6FD7-BA56-29A9-0E58-05FC9D53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CD31A4B-3DAB-1B0C-8E60-142B51227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對原始</a:t>
            </a:r>
            <a:r>
              <a:rPr lang="en-US" altLang="zh-TW" dirty="0"/>
              <a:t>YAML </a:t>
            </a:r>
            <a:r>
              <a:rPr lang="zh-TW" altLang="en-US" dirty="0"/>
              <a:t>檔加工，增加多種用途</a:t>
            </a:r>
            <a:endParaRPr lang="en-US" altLang="zh-TW" dirty="0"/>
          </a:p>
          <a:p>
            <a:r>
              <a:rPr lang="zh-TW" altLang="en-US" dirty="0"/>
              <a:t>原始</a:t>
            </a:r>
            <a:r>
              <a:rPr lang="en-US" altLang="zh-TW" dirty="0"/>
              <a:t>YAML</a:t>
            </a:r>
            <a:r>
              <a:rPr lang="zh-TW" altLang="en-US" dirty="0"/>
              <a:t> 檔持續保持不變</a:t>
            </a:r>
            <a:endParaRPr lang="en-US" altLang="zh-TW" dirty="0"/>
          </a:p>
          <a:p>
            <a:r>
              <a:rPr lang="en-US" altLang="zh-TW" dirty="0"/>
              <a:t>Kubernetes 1.14</a:t>
            </a:r>
            <a:r>
              <a:rPr lang="zh-TW" altLang="en-US" dirty="0"/>
              <a:t>版開始支援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安裝 </a:t>
            </a:r>
            <a:r>
              <a:rPr lang="en-US" altLang="zh-TW" dirty="0" err="1"/>
              <a:t>kustomize</a:t>
            </a:r>
            <a:r>
              <a:rPr lang="zh-TW" altLang="en-US" dirty="0"/>
              <a:t> 指令集</a:t>
            </a:r>
            <a:r>
              <a:rPr lang="en-US" altLang="zh-TW" dirty="0"/>
              <a:t>(VM1)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snap install </a:t>
            </a:r>
            <a:r>
              <a:rPr lang="en-US" altLang="zh-TW" dirty="0" err="1"/>
              <a:t>kustomize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2CDBD1-BFB2-690D-079F-9FCE1F9D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49347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4FEAC-6C03-F08F-596B-0E453F6A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</a:t>
            </a:r>
            <a:r>
              <a:rPr kumimoji="1" lang="en-US" altLang="zh-TW" dirty="0" err="1"/>
              <a:t>yaml</a:t>
            </a:r>
            <a:r>
              <a:rPr kumimoji="1" lang="en-US" altLang="zh-TW" dirty="0"/>
              <a:t> </a:t>
            </a:r>
            <a:r>
              <a:rPr kumimoji="1" lang="zh-TW" altLang="en-US" dirty="0"/>
              <a:t>增加指定參數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03A5486-5F82-489F-62D0-E9A632950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56" y="1825625"/>
            <a:ext cx="7764887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701A64-3706-8686-F3DB-A6979C23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73795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9F260-E85B-CF98-60D6-AC0DF6FB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320A2C-C19D-269F-9F81-63DDECC1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生成替換掉或增加參數的各環境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kustomize</a:t>
            </a:r>
            <a:r>
              <a:rPr kumimoji="1" lang="en-US" altLang="zh-TW" dirty="0"/>
              <a:t> build ~/flask-cd-repository/overlay/production/</a:t>
            </a:r>
          </a:p>
          <a:p>
            <a:r>
              <a:rPr kumimoji="1" lang="zh-TW" altLang="en-US" dirty="0"/>
              <a:t>手動部署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kustomize</a:t>
            </a:r>
            <a:r>
              <a:rPr kumimoji="1" lang="en-US" altLang="zh-TW" dirty="0"/>
              <a:t> build ~/flask-cd-repository/overlay/production |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apply -f -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DC4E52-990F-6A60-3ABA-98974F80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61485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137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138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139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140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141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61184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82601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</a:t>
            </a:r>
            <a:r>
              <a:rPr kumimoji="1" lang="zh-CN" altLang="en-US"/>
              <a:t>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30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Kubernetes computing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432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15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2048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5043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network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663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809317" y="2425148"/>
            <a:ext cx="368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service/</a:t>
            </a:r>
            <a:r>
              <a:rPr lang="en-US" altLang="zh-TW" dirty="0" err="1"/>
              <a:t>nginx-service.yaml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935" y="1421054"/>
            <a:ext cx="3391409" cy="5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30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986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8242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8092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2022/7/27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454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236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28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Storage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896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9300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6424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1646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546472F-DF3E-DCC3-B512-3B8ACCB6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73B9B4-0EE0-68F0-62D9-66E0F164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建置</a:t>
            </a:r>
            <a:r>
              <a:rPr kumimoji="1" lang="en-US" altLang="zh-TW" dirty="0"/>
              <a:t>-</a:t>
            </a:r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C1B7E-3596-0172-6766-781F0D59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60</a:t>
            </a:fld>
            <a:endParaRPr lang="en-US" altLang="zh-TW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9A39BE-C1A8-218F-E15F-E70639B0F288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hlinkClick r:id="rId2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4E6CC3-97C4-0658-16D8-8523086A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641CED-2495-4BB6-FCAE-C246A167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8589783-0D1F-3176-326C-B6D229D3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246E9A-35ED-20F3-F171-1141BCCC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D2658-5DE6-3F34-6193-C4CFCE5F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 err="1"/>
              <a:t>bitnami-postgresq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48EF7E-63EB-23E6-D839-C030651D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TW" altLang="en-US" dirty="0"/>
              <a:t>上</a:t>
            </a:r>
            <a:endParaRPr kumimoji="1" lang="en-US" altLang="zh-TW" dirty="0"/>
          </a:p>
          <a:p>
            <a:pPr lvl="1"/>
            <a:r>
              <a:rPr lang="en-US" altLang="zh-TW" dirty="0"/>
              <a:t>cd ~/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bitnami-postgresq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5AFA87-FC15-6F8C-685C-A6AA055B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2332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 err="1"/>
              <a:t>values.yaml</a:t>
            </a:r>
            <a:r>
              <a:rPr kumimoji="1" lang="zh-TW" altLang="en-US" dirty="0"/>
              <a:t> 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63F1B7-0DE5-9C7D-4D46-AB46671A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8643ED-9438-131D-29B9-120EA2BD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4118D-BA13-FAC3-2A60-22A3E7E7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2BB07B-5244-A78C-7032-3CA2E883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F7914-83FB-6A40-1D8C-93DD693F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Postgresql</a:t>
            </a:r>
            <a:r>
              <a:rPr kumimoji="1" lang="en-US" altLang="zh-TW" dirty="0"/>
              <a:t> client </a:t>
            </a:r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063A0-8FCD-FADA-926F-895B9B0A3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</a:t>
            </a:r>
            <a:r>
              <a:rPr lang="en-US" altLang="zh-TW" dirty="0" err="1"/>
              <a:t>postgresql</a:t>
            </a:r>
            <a:r>
              <a:rPr lang="en-US" altLang="zh-TW" dirty="0"/>
              <a:t>-client –y</a:t>
            </a:r>
          </a:p>
          <a:p>
            <a:r>
              <a:rPr lang="en-US" altLang="zh-TW" dirty="0" err="1"/>
              <a:t>psql</a:t>
            </a:r>
            <a:r>
              <a:rPr lang="en-US" altLang="zh-TW" dirty="0"/>
              <a:t> -h {VM2</a:t>
            </a:r>
            <a:r>
              <a:rPr lang="zh-TW" altLang="en-US" dirty="0"/>
              <a:t>內網</a:t>
            </a:r>
            <a:r>
              <a:rPr lang="en-US" altLang="zh-TW" dirty="0"/>
              <a:t>IP} -p {</a:t>
            </a:r>
            <a:r>
              <a:rPr lang="en-US" altLang="zh-TW" dirty="0" err="1"/>
              <a:t>postgresql</a:t>
            </a:r>
            <a:r>
              <a:rPr lang="en-US" altLang="zh-TW" dirty="0"/>
              <a:t> </a:t>
            </a:r>
            <a:r>
              <a:rPr lang="en-US" altLang="zh-TW" dirty="0" err="1"/>
              <a:t>nodePort</a:t>
            </a:r>
            <a:r>
              <a:rPr lang="en-US" altLang="zh-TW" dirty="0"/>
              <a:t>} -d {</a:t>
            </a:r>
            <a:r>
              <a:rPr lang="en-US" altLang="zh-TW" dirty="0" err="1"/>
              <a:t>db</a:t>
            </a:r>
            <a:r>
              <a:rPr lang="en-US" altLang="zh-TW" dirty="0"/>
              <a:t> name} -U {</a:t>
            </a:r>
            <a:r>
              <a:rPr lang="zh-TW" altLang="en-US" dirty="0"/>
              <a:t>帳號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 err="1"/>
              <a:t>psql</a:t>
            </a:r>
            <a:r>
              <a:rPr kumimoji="1" lang="en-US" altLang="zh-TW" dirty="0"/>
              <a:t> -h 10.128.0.23 -p 30063 -d </a:t>
            </a:r>
            <a:r>
              <a:rPr kumimoji="1" lang="en-US" altLang="zh-TW" dirty="0" err="1"/>
              <a:t>db</a:t>
            </a:r>
            <a:r>
              <a:rPr kumimoji="1" lang="en-US" altLang="zh-TW" dirty="0"/>
              <a:t> -U admin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11C81-880F-A73D-8951-E4926015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70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E7813C-0AA7-C85F-C0F5-D99EB387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3340889"/>
            <a:ext cx="6362700" cy="33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53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7DF04B-C1EF-354A-954C-BEA86B82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49C8F1C-E6EF-732C-EBC1-A3E8B3B9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B: </a:t>
            </a:r>
            <a:r>
              <a:rPr lang="zh-TW" altLang="en-US" dirty="0"/>
              <a:t>把自己</a:t>
            </a:r>
            <a:r>
              <a:rPr lang="en-US" altLang="zh-TW" dirty="0"/>
              <a:t>Application</a:t>
            </a:r>
            <a:r>
              <a:rPr lang="zh-TW" altLang="en-US" dirty="0"/>
              <a:t>打包成</a:t>
            </a:r>
            <a:r>
              <a:rPr lang="en-US" altLang="zh-TW" dirty="0"/>
              <a:t>chart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ED0C5E-2565-1EFF-CD93-4B3F1E298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A23F46-8A9B-3CE6-A02B-E8B1B4E8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1978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54C427-C5AC-193B-E3FE-08FE9E69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取得</a:t>
            </a:r>
            <a:r>
              <a:rPr lang="en-US" altLang="zh-TW" dirty="0"/>
              <a:t>chart</a:t>
            </a:r>
            <a:r>
              <a:rPr lang="zh-TW" altLang="en-US" dirty="0"/>
              <a:t>範本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3B91014-3E2E-A49E-552C-439C04BA7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產生</a:t>
            </a:r>
            <a:r>
              <a:rPr lang="en-US" altLang="zh-TW" dirty="0"/>
              <a:t>chart</a:t>
            </a:r>
            <a:r>
              <a:rPr lang="zh-TW" altLang="en-US" dirty="0"/>
              <a:t>範本</a:t>
            </a:r>
            <a:r>
              <a:rPr lang="en-US" altLang="zh-TW" dirty="0"/>
              <a:t>command</a:t>
            </a:r>
          </a:p>
          <a:p>
            <a:pPr lvl="1"/>
            <a:r>
              <a:rPr lang="en-US" altLang="zh-TW" dirty="0"/>
              <a:t>helm create sample-chart</a:t>
            </a:r>
          </a:p>
          <a:p>
            <a:r>
              <a:rPr lang="zh-TW" altLang="en-US" dirty="0"/>
              <a:t>本次部署</a:t>
            </a:r>
            <a:r>
              <a:rPr lang="en-US" altLang="zh-TW" dirty="0"/>
              <a:t>flask </a:t>
            </a:r>
            <a:r>
              <a:rPr lang="zh-TW" altLang="en-US" dirty="0"/>
              <a:t>範本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VM1 clone flask</a:t>
            </a:r>
            <a:r>
              <a:rPr lang="zh-TW" altLang="en-US" dirty="0"/>
              <a:t>範本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cd ~/</a:t>
            </a:r>
          </a:p>
          <a:p>
            <a:pPr lvl="2"/>
            <a:r>
              <a:rPr lang="en-US" altLang="zh-TW" dirty="0"/>
              <a:t>git clone 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demoyuw</a:t>
            </a:r>
            <a:r>
              <a:rPr lang="en-US" altLang="zh-TW" dirty="0"/>
              <a:t>/chart-</a:t>
            </a:r>
            <a:r>
              <a:rPr lang="en-US" altLang="zh-TW" dirty="0" err="1"/>
              <a:t>flask.git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719856-FCA8-F01E-CE29-7A77B075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3883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Chart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8AB0AD9-C295-95D7-C9F4-218CD6F338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2026" y="2856322"/>
            <a:ext cx="5837775" cy="2024661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469ADAC-66B1-822A-D833-8D1421A110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2610"/>
            <a:ext cx="5181600" cy="355736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720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Helm installs resources in the following order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9708" y="1825625"/>
            <a:ext cx="2806756" cy="4351338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33138" y="1690688"/>
            <a:ext cx="1977380" cy="43513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75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52" y="1690688"/>
            <a:ext cx="1838582" cy="187668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21229" y="6430052"/>
            <a:ext cx="748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https://helm.sh/docs/intro/using_helm/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95956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templates/</a:t>
            </a:r>
            <a:r>
              <a:rPr lang="en-US" altLang="zh-TW" dirty="0" err="1"/>
              <a:t>deployment.yaml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0566" y="1313622"/>
            <a:ext cx="3991828" cy="545870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51312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chart</a:t>
            </a:r>
            <a:r>
              <a:rPr lang="zh-TW" altLang="en-US" dirty="0"/>
              <a:t>命名規格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chart</a:t>
            </a:r>
            <a:r>
              <a:rPr lang="zh-TW" altLang="en-US" dirty="0"/>
              <a:t>名稱</a:t>
            </a:r>
            <a:endParaRPr lang="en-US" altLang="zh-TW" dirty="0"/>
          </a:p>
          <a:p>
            <a:pPr lvl="1"/>
            <a:r>
              <a:rPr lang="zh-TW" altLang="en-US" dirty="0"/>
              <a:t>小寫與數字，連接只可用 </a:t>
            </a:r>
            <a:r>
              <a:rPr lang="en-US" altLang="zh-TW" dirty="0"/>
              <a:t>-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版本號盡可能使用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https://semver.org/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70" y="2774230"/>
            <a:ext cx="1009791" cy="5906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154" y="4719435"/>
            <a:ext cx="1714739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8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變數命名規則與內建變數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變數名稱用小寫開頭，並用駝峰連接多個單字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</a:t>
            </a:r>
            <a:r>
              <a:rPr lang="zh-TW" altLang="en-US" dirty="0"/>
              <a:t>內建變數為大寫開頭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78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16" y="2442834"/>
            <a:ext cx="1806326" cy="4188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510" y="3903935"/>
            <a:ext cx="5656980" cy="236272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34207" y="6463862"/>
            <a:ext cx="773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https://helm.sh/zh/docs/chart_template_guide/builtin_objects/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65965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寫法標準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使用兩格空格縮排，避免使用</a:t>
            </a:r>
            <a:r>
              <a:rPr lang="en-US" altLang="zh-TW" dirty="0"/>
              <a:t>tab</a:t>
            </a:r>
          </a:p>
          <a:p>
            <a:r>
              <a:rPr lang="zh-TW" altLang="en-US" dirty="0"/>
              <a:t>大括弧前後要有空格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String</a:t>
            </a:r>
            <a:r>
              <a:rPr lang="zh-TW" altLang="en-US" dirty="0"/>
              <a:t>數據要加入 </a:t>
            </a:r>
            <a:r>
              <a:rPr lang="en-US" altLang="zh-TW" dirty="0"/>
              <a:t>quote</a:t>
            </a:r>
          </a:p>
          <a:p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79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9" y="2898474"/>
            <a:ext cx="3061888" cy="3807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95" y="4403176"/>
            <a:ext cx="3343742" cy="4858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395" y="5282756"/>
            <a:ext cx="386769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7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邏輯判斷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If/ else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80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80" y="2381908"/>
            <a:ext cx="2476846" cy="186716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37804" y="6416264"/>
            <a:ext cx="703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https://helm.sh/zh/docs/chart_template_guide/control_structures/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545" y="2121325"/>
            <a:ext cx="5268060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43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移除空白格</a:t>
            </a:r>
            <a:r>
              <a:rPr lang="en-US" altLang="zh-TW" dirty="0"/>
              <a:t>, </a:t>
            </a:r>
            <a:r>
              <a:rPr lang="zh-TW" altLang="en-US" dirty="0"/>
              <a:t>行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4656" y="3039134"/>
            <a:ext cx="2962688" cy="192431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1291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B9B1D0D-70D1-C7D6-A830-E8456666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chart format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75D86C-0D52-ADDB-4741-5B297009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  <a:r>
              <a:rPr lang="en-US" altLang="zh-TW" dirty="0"/>
              <a:t>chart </a:t>
            </a:r>
            <a:r>
              <a:rPr lang="zh-TW" altLang="en-US" dirty="0"/>
              <a:t>格式</a:t>
            </a:r>
            <a:endParaRPr lang="en-US" altLang="zh-TW" dirty="0"/>
          </a:p>
          <a:p>
            <a:pPr lvl="1"/>
            <a:r>
              <a:rPr lang="en-US" altLang="zh-TW" dirty="0"/>
              <a:t>helm lint</a:t>
            </a:r>
          </a:p>
          <a:p>
            <a:pPr lvl="2"/>
            <a:r>
              <a:rPr lang="zh-TW" altLang="en-US" dirty="0"/>
              <a:t>檢查錯誤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r>
              <a:rPr lang="zh-TW" altLang="en-US" dirty="0"/>
              <a:t>檢查</a:t>
            </a:r>
            <a:r>
              <a:rPr lang="en-US" altLang="zh-TW" dirty="0"/>
              <a:t>pass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BE0DB4-5649-93E8-84CE-D87F08EE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5779"/>
            <a:ext cx="12192000" cy="11562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52757E-C3E0-1FC4-D3F2-78657F5E6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88" y="5141469"/>
            <a:ext cx="7861300" cy="15113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AE811F-5186-BF08-AC5A-BAB54A44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1937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~/chart-flask --generate-name --dry-run --debug</a:t>
            </a:r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6C4580-2EEC-69FB-7B67-00B6C75A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05" y="2298324"/>
            <a:ext cx="8251595" cy="40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80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8F44C-E11C-4643-1C99-31504AA8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E26CC-EF25-5625-7837-4BC54FA0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.</a:t>
            </a:r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5C5CC3-FB79-A75D-AA3B-8FDCDBC9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133"/>
            <a:ext cx="12192000" cy="10441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0E8263-87EE-BE05-65DD-A5FECE5E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68" y="4716741"/>
            <a:ext cx="9004300" cy="7239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2D4041-88E7-03C9-DFD5-2EBAB47E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59508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4A6B6-2F04-73FE-819D-A85CE6E8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install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D7FA7-743A-A601-1A04-1032EA2A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chart </a:t>
            </a:r>
            <a:r>
              <a:rPr kumimoji="1" lang="zh-TW" altLang="en-US" dirty="0"/>
              <a:t>資料夾進行安裝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 --generate-name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指定</a:t>
            </a:r>
            <a:r>
              <a:rPr kumimoji="1" lang="en-US" altLang="zh-TW" dirty="0" err="1"/>
              <a:t>chart.tgz</a:t>
            </a:r>
            <a:r>
              <a:rPr kumimoji="1" lang="en-US" altLang="zh-TW" dirty="0"/>
              <a:t> </a:t>
            </a:r>
            <a:r>
              <a:rPr kumimoji="1" lang="zh-TW" altLang="en-US" dirty="0"/>
              <a:t>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~/chart-flask/chart-flask-0.1.0.tgz --generate-name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199963-393D-93BF-EFA2-7C1D6A69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2" y="2672284"/>
            <a:ext cx="12192000" cy="249381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1BBC67-0382-AC4B-0CFC-9A910C86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28847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CCFC058-0C71-62E4-1F06-9D12E2ED5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441" y="1825625"/>
            <a:ext cx="9503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17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24151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</a:t>
            </a:r>
            <a:r>
              <a:rPr dirty="0">
                <a:highlight>
                  <a:srgbClr val="00FFFF"/>
                </a:highlight>
              </a:rPr>
              <a:t>://</a:t>
            </a:r>
            <a:r>
              <a:rPr lang="en-US" dirty="0">
                <a:highlight>
                  <a:srgbClr val="00FFFF"/>
                </a:highlight>
              </a:rPr>
              <a:t>10.128.0.2</a:t>
            </a:r>
            <a:r>
              <a:rPr dirty="0"/>
              <a:t>';prometheus_monitoring['enable']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</a:t>
            </a:r>
            <a:r>
              <a:rPr lang="en-US" altLang="zh-TW" dirty="0"/>
              <a:t>7</a:t>
            </a:r>
            <a:r>
              <a:rPr dirty="0"/>
              <a:t>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10698043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6112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/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rPr dirty="0"/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rPr dirty="0" err="1"/>
              <a:t>Container</a:t>
            </a:r>
            <a:endParaRPr dirty="0"/>
          </a:p>
          <a:p>
            <a:pPr>
              <a:lnSpc>
                <a:spcPct val="90000"/>
              </a:lnSpc>
              <a:defRPr sz="2900"/>
            </a:pPr>
            <a:r>
              <a:rPr dirty="0"/>
              <a:t>--name </a:t>
            </a:r>
            <a:r>
              <a:rPr dirty="0" err="1"/>
              <a:t>gitlab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/>
              <a:t>containe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031138533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-v (volume)</a:t>
            </a: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/>
              <a:t>log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資料儲存位置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994942943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17018389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1468874"/>
            <a:ext cx="8625907" cy="4779528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544416855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43418516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E6997-EE2D-1646-B167-82D15545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root </a:t>
            </a:r>
            <a:r>
              <a:rPr kumimoji="1" lang="zh-CN" altLang="en-US" dirty="0"/>
              <a:t>變更密碼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ED4160-1D87-6846-BF9C-FCE32205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User </a:t>
            </a:r>
            <a:r>
              <a:rPr kumimoji="1" lang="en-US" altLang="zh-TW" dirty="0">
                <a:sym typeface="Wingdings" pitchFamily="2" charset="2"/>
              </a:rPr>
              <a:t> Edit profile  User Settings  Password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C151E-6A41-8E4C-B282-4F410BC9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9" y="3543673"/>
            <a:ext cx="4470400" cy="2298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3D95B9-C98F-AF44-8862-44860CAB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06" y="2792800"/>
            <a:ext cx="6840011" cy="37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4381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err="1" smtClean="0"/>
              <a:t>docker-devops</a:t>
            </a:r>
            <a:r>
              <a:rPr lang="zh-TW" altLang="en-US" dirty="0" smtClean="0"/>
              <a:t>專案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55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– </a:t>
            </a:r>
            <a:r>
              <a:rPr lang="zh-TW" altLang="en-US" dirty="0">
                <a:sym typeface="Helvetica"/>
              </a:rPr>
              <a:t>建立新專案，</a:t>
            </a:r>
            <a:r>
              <a:rPr lang="en-US" altLang="zh-TW" dirty="0">
                <a:sym typeface="Helvetica"/>
              </a:rPr>
              <a:t>Repo by</a:t>
            </a:r>
            <a:r>
              <a:rPr lang="en-US" altLang="zh-TW" dirty="0"/>
              <a:t> URL</a:t>
            </a:r>
            <a:endParaRPr dirty="0"/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76168090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98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67355778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99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32" y="1068983"/>
            <a:ext cx="8119872" cy="5788013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594932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19406</TotalTime>
  <Words>2179</Words>
  <Application>Microsoft Office PowerPoint</Application>
  <PresentationFormat>寬螢幕</PresentationFormat>
  <Paragraphs>672</Paragraphs>
  <Slides>141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141</vt:i4>
      </vt:variant>
    </vt:vector>
  </HeadingPairs>
  <TitlesOfParts>
    <vt:vector size="151" baseType="lpstr">
      <vt:lpstr>等线</vt:lpstr>
      <vt:lpstr>等线 Light</vt:lpstr>
      <vt:lpstr>新細明體</vt:lpstr>
      <vt:lpstr>Arial</vt:lpstr>
      <vt:lpstr>Calibri</vt:lpstr>
      <vt:lpstr>Calibri Light</vt:lpstr>
      <vt:lpstr>Helvetica</vt:lpstr>
      <vt:lpstr>Times New Roman</vt:lpstr>
      <vt:lpstr>Wingdings</vt:lpstr>
      <vt:lpstr>Office 佈景主題</vt:lpstr>
      <vt:lpstr>台灣大哥大 DevOps進階16小時課程 – Helm &amp; Argo CD</vt:lpstr>
      <vt:lpstr>課程資源</vt:lpstr>
      <vt:lpstr>ssh 登入</vt:lpstr>
      <vt:lpstr>Use VM1 on you docker development environmets</vt:lpstr>
      <vt:lpstr>Install kubectl</vt:lpstr>
      <vt:lpstr>Kubernetes 建置-用rancher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Kubernetes Namespace (縮寫：ns)</vt:lpstr>
      <vt:lpstr>Kubernetes Namespace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Kubernetes computing</vt:lpstr>
      <vt:lpstr>K8s deployment YAML -1</vt:lpstr>
      <vt:lpstr>K8s deployment YAML -2</vt:lpstr>
      <vt:lpstr>K8s deployment YAML -3</vt:lpstr>
      <vt:lpstr>Kubernetes network</vt:lpstr>
      <vt:lpstr>K8s service yaml -1</vt:lpstr>
      <vt:lpstr>K8s service yaml -2</vt:lpstr>
      <vt:lpstr>Service ports 介紹</vt:lpstr>
      <vt:lpstr>App間互相呼叫，已Web 呼叫API為例</vt:lpstr>
      <vt:lpstr>K8s Ingress-1</vt:lpstr>
      <vt:lpstr>K8s Ingress -2</vt:lpstr>
      <vt:lpstr>K8s ingress yaml</vt:lpstr>
      <vt:lpstr>Kubernetes Storage</vt:lpstr>
      <vt:lpstr>Install nfs server on rancher server</vt:lpstr>
      <vt:lpstr>K8s server install mount package</vt:lpstr>
      <vt:lpstr>Volume: NFS -1</vt:lpstr>
      <vt:lpstr>Volume: NFS -2</vt:lpstr>
      <vt:lpstr>PVC, PV, Storage class關係圖</vt:lpstr>
      <vt:lpstr>Volume: GCP volume - 建PersistemtVolume -2</vt:lpstr>
      <vt:lpstr>Volume plugin 支援程度  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取得bitnami-postgresq</vt:lpstr>
      <vt:lpstr>編輯values.yaml 參數檔</vt:lpstr>
      <vt:lpstr>準備nfs</vt:lpstr>
      <vt:lpstr>部署postgresql</vt:lpstr>
      <vt:lpstr>部署後狀態檢查</vt:lpstr>
      <vt:lpstr>Postgresql client 驗證</vt:lpstr>
      <vt:lpstr>移除</vt:lpstr>
      <vt:lpstr>Part B: 把自己Application打包成chart</vt:lpstr>
      <vt:lpstr>取得chart範本</vt:lpstr>
      <vt:lpstr>Chart 檔案結構</vt:lpstr>
      <vt:lpstr>Helm installs resources in the following order</vt:lpstr>
      <vt:lpstr>templates/deployment.yaml</vt:lpstr>
      <vt:lpstr>chart命名規格</vt:lpstr>
      <vt:lpstr>變數命名規則與內建變數</vt:lpstr>
      <vt:lpstr>寫法標準</vt:lpstr>
      <vt:lpstr>邏輯判斷</vt:lpstr>
      <vt:lpstr>移除空白格, 行</vt:lpstr>
      <vt:lpstr>Check chart format</vt:lpstr>
      <vt:lpstr>驗證</vt:lpstr>
      <vt:lpstr>Helm package</vt:lpstr>
      <vt:lpstr>Helm install</vt:lpstr>
      <vt:lpstr>Check helm deploy -1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root 變更密碼</vt:lpstr>
      <vt:lpstr>建立docker-devops專案</vt:lpstr>
      <vt:lpstr>Gitlab – 建立新專案，Repo by URL</vt:lpstr>
      <vt:lpstr>新專案名稱及擁有者設定</vt:lpstr>
      <vt:lpstr>設定新專案權限</vt:lpstr>
      <vt:lpstr>建立flask-cd-repository專案</vt:lpstr>
      <vt:lpstr>Gitlab – 建立新專案，Repo by URL</vt:lpstr>
      <vt:lpstr>新專案名稱及擁有者設定</vt:lpstr>
      <vt:lpstr>設定新專案權限</vt:lpstr>
      <vt:lpstr>GitOps</vt:lpstr>
      <vt:lpstr>Argo CD</vt:lpstr>
      <vt:lpstr>Install </vt:lpstr>
      <vt:lpstr>檢查服務</vt:lpstr>
      <vt:lpstr>Change service argocd-server type, From ClusterIP to NodePort</vt:lpstr>
      <vt:lpstr>檢查argocd-server service</vt:lpstr>
      <vt:lpstr>UI</vt:lpstr>
      <vt:lpstr>預設Username, Password</vt:lpstr>
      <vt:lpstr>Install argocd command</vt:lpstr>
      <vt:lpstr>command </vt:lpstr>
      <vt:lpstr>command 執行</vt:lpstr>
      <vt:lpstr>Command login</vt:lpstr>
      <vt:lpstr>Argo CD API</vt:lpstr>
      <vt:lpstr>Change admin password</vt:lpstr>
      <vt:lpstr>設定git repository</vt:lpstr>
      <vt:lpstr>選擇使用https 連線到GitLab server</vt:lpstr>
      <vt:lpstr>建立與 CD project 連線</vt:lpstr>
      <vt:lpstr>Repository 列表</vt:lpstr>
      <vt:lpstr>Project</vt:lpstr>
      <vt:lpstr>PowerPoint 簡報</vt:lpstr>
      <vt:lpstr>命名與設定資料源頭</vt:lpstr>
      <vt:lpstr>目的端設定</vt:lpstr>
      <vt:lpstr>存取權限設定</vt:lpstr>
      <vt:lpstr>Create def-flask app</vt:lpstr>
      <vt:lpstr>Source 與Destination設定</vt:lpstr>
      <vt:lpstr>Kustomize 設定</vt:lpstr>
      <vt:lpstr>Argo CD App 列表</vt:lpstr>
      <vt:lpstr>Argo CD 圖像化列表資源</vt:lpstr>
      <vt:lpstr>檢查Argo cd 所部署的服務</vt:lpstr>
      <vt:lpstr>Kustomize</vt:lpstr>
      <vt:lpstr>Kustomize</vt:lpstr>
      <vt:lpstr>對yaml 增加指定參數</vt:lpstr>
      <vt:lpstr>Kustomize 指令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周育緯 Yu Wei Chou</cp:lastModifiedBy>
  <cp:revision>304</cp:revision>
  <dcterms:modified xsi:type="dcterms:W3CDTF">2022-07-27T04:30:58Z</dcterms:modified>
</cp:coreProperties>
</file>